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2" r:id="rId5"/>
    <p:sldMasterId id="2147483711" r:id="rId6"/>
    <p:sldMasterId id="2147483660" r:id="rId7"/>
    <p:sldMasterId id="2147483748" r:id="rId8"/>
    <p:sldMasterId id="2147483763" r:id="rId9"/>
    <p:sldMasterId id="2147483777" r:id="rId10"/>
    <p:sldMasterId id="2147483789" r:id="rId11"/>
  </p:sldMasterIdLst>
  <p:notesMasterIdLst>
    <p:notesMasterId r:id="rId24"/>
  </p:notesMasterIdLst>
  <p:handoutMasterIdLst>
    <p:handoutMasterId r:id="rId25"/>
  </p:handoutMasterIdLst>
  <p:sldIdLst>
    <p:sldId id="424" r:id="rId12"/>
    <p:sldId id="425" r:id="rId13"/>
    <p:sldId id="454" r:id="rId14"/>
    <p:sldId id="433" r:id="rId15"/>
    <p:sldId id="435" r:id="rId16"/>
    <p:sldId id="436" r:id="rId17"/>
    <p:sldId id="439" r:id="rId18"/>
    <p:sldId id="440" r:id="rId19"/>
    <p:sldId id="441" r:id="rId20"/>
    <p:sldId id="442" r:id="rId21"/>
    <p:sldId id="443" r:id="rId22"/>
    <p:sldId id="444" r:id="rId23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ZIBERT (ACER)" initials="SZ(" lastIdx="1" clrIdx="0">
    <p:extLst/>
  </p:cmAuthor>
  <p:cmAuthor id="2" name="Bart VEREECKE (ACER)" initials="BV(" lastIdx="1" clrIdx="1">
    <p:extLst>
      <p:ext uri="{19B8F6BF-5375-455C-9EA6-DF929625EA0E}">
        <p15:presenceInfo xmlns:p15="http://schemas.microsoft.com/office/powerpoint/2012/main" userId="S-1-5-21-2095169090-3124838536-772759387-4676" providerId="AD"/>
      </p:ext>
    </p:extLst>
  </p:cmAuthor>
  <p:cmAuthor id="3" name="Alonso Borrego, Nuria" initials="ABN" lastIdx="4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5D6"/>
    <a:srgbClr val="005BA1"/>
    <a:srgbClr val="12515E"/>
    <a:srgbClr val="4843B3"/>
    <a:srgbClr val="307098"/>
    <a:srgbClr val="2953DB"/>
    <a:srgbClr val="4E4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69" autoAdjust="0"/>
    <p:restoredTop sz="95501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228" y="114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285BC29-8DF3-F144-8A0A-8493F3EEA37A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A7452C-0A13-C447-BA57-7F548E1AE4A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3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8" y="0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E268557-E376-0946-9F44-EA7BAAE1DC32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8" y="9443662"/>
            <a:ext cx="2951162" cy="49712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DB7E98-F343-8748-B849-B8F9147EECD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24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7E98-F343-8748-B849-B8F9147EECD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6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camuscl\AppData\Local\Microsoft\Windows\Temporary Internet Files\Content.IE5\GTVTTPZC\MP900438622[3]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6" y="-812573"/>
            <a:ext cx="897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OND_COVER_transp.png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2953D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770" y="0"/>
            <a:ext cx="9223769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 userDrawn="1">
            <p:ph type="dt" sz="half" idx="10"/>
          </p:nvPr>
        </p:nvSpPr>
        <p:spPr>
          <a:xfrm>
            <a:off x="6772479" y="568030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latin typeface="+mj-lt"/>
              </a:defRPr>
            </a:lvl1pPr>
          </a:lstStyle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-224009" y="770475"/>
            <a:ext cx="2937944" cy="127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845118"/>
            <a:ext cx="2299484" cy="1047335"/>
          </a:xfrm>
          <a:prstGeom prst="rect">
            <a:avLst/>
          </a:prstGeom>
        </p:spPr>
      </p:pic>
      <p:sp>
        <p:nvSpPr>
          <p:cNvPr id="10" name="ZoneTexte 9"/>
          <p:cNvSpPr txBox="1"/>
          <p:nvPr userDrawn="1"/>
        </p:nvSpPr>
        <p:spPr>
          <a:xfrm>
            <a:off x="3275856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9413" y="230188"/>
            <a:ext cx="2090737" cy="589597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30188"/>
            <a:ext cx="6119813" cy="5895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611560" y="1961456"/>
            <a:ext cx="8208912" cy="3987824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Verdana" pitchFamily="34" charset="0"/>
              </a:defRPr>
            </a:lvl1pPr>
            <a:lvl2pPr>
              <a:defRPr baseline="0">
                <a:latin typeface="Verdana" pitchFamily="34" charset="0"/>
              </a:defRPr>
            </a:lvl2pPr>
            <a:lvl3pPr>
              <a:defRPr baseline="0">
                <a:latin typeface="Verdana" pitchFamily="34" charset="0"/>
              </a:defRPr>
            </a:lvl3pPr>
            <a:lvl4pPr>
              <a:defRPr baseline="0">
                <a:latin typeface="Verdana" pitchFamily="34" charset="0"/>
              </a:defRPr>
            </a:lvl4pPr>
            <a:lvl5pPr>
              <a:defRPr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>
          <a:xfrm>
            <a:off x="8024117" y="6352347"/>
            <a:ext cx="970306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3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868680"/>
            <a:ext cx="7921256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10/13/11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22744" y="1318438"/>
            <a:ext cx="8835656" cy="395531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" name="Picture 2" descr="C:\Users\camuscl\AppData\Local\Microsoft\Windows\Temporary Internet Files\Content.IE5\2FRRTCXG\MP9004386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1298339"/>
            <a:ext cx="7921256" cy="4261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2392326" y="1956391"/>
            <a:ext cx="6294474" cy="33173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7363752"/>
          </a:xfrm>
          <a:prstGeom prst="rect">
            <a:avLst/>
          </a:prstGeom>
          <a:solidFill>
            <a:srgbClr val="0374B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1222743" y="5907471"/>
            <a:ext cx="8176437" cy="673328"/>
          </a:xfrm>
          <a:prstGeom prst="round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1222745" y="1055282"/>
            <a:ext cx="8495413" cy="4481623"/>
          </a:xfrm>
          <a:prstGeom prst="round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Rounded Rectangle 14"/>
          <p:cNvSpPr/>
          <p:nvPr/>
        </p:nvSpPr>
        <p:spPr>
          <a:xfrm>
            <a:off x="-318977" y="712381"/>
            <a:ext cx="3285461" cy="1414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0"/>
            <a:ext cx="2861364" cy="130325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75636" y="6034287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EVENT</a:t>
            </a:r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6819012" y="6078167"/>
            <a:ext cx="21336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74B9"/>
                </a:solidFill>
                <a:latin typeface="Verdana"/>
                <a:cs typeface="Verdana"/>
              </a:rPr>
              <a:t>10/13/11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94074" y="2126512"/>
            <a:ext cx="5592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TITLE OF THE PRESENTATION</a:t>
            </a:r>
          </a:p>
          <a:p>
            <a:endParaRPr lang="en-IE" sz="2800" b="1" dirty="0">
              <a:solidFill>
                <a:srgbClr val="0374B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Name of the speaker</a:t>
            </a:r>
          </a:p>
          <a:p>
            <a:r>
              <a:rPr lang="en-IE" sz="2400" dirty="0">
                <a:solidFill>
                  <a:srgbClr val="0374B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</a:p>
          <a:p>
            <a:endParaRPr lang="en-I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7329" y="6492875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0" name="Round Single Corner Rectangle 9"/>
          <p:cNvSpPr/>
          <p:nvPr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Subtitle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304" y="3072824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/>
                <a:cs typeface="Verdana"/>
              </a:rPr>
              <a:t>Body text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63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/>
        </p:nvSpPr>
        <p:spPr>
          <a:xfrm flipV="1">
            <a:off x="0" y="0"/>
            <a:ext cx="8530919" cy="1136386"/>
          </a:xfrm>
          <a:prstGeom prst="round1Rect">
            <a:avLst/>
          </a:prstGeom>
          <a:solidFill>
            <a:srgbClr val="0374B9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304" y="1504039"/>
            <a:ext cx="647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374B9"/>
                </a:solidFill>
                <a:latin typeface="Verdana"/>
                <a:cs typeface="Verdana"/>
              </a:rPr>
              <a:t>TITRE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9304" y="2247703"/>
            <a:ext cx="647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Verdana"/>
                <a:cs typeface="Verdana"/>
              </a:rPr>
              <a:t>Subtitle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9304" y="3059668"/>
            <a:ext cx="6475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Verdana"/>
                <a:cs typeface="Verdana"/>
              </a:rPr>
              <a:t>Body text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17329" y="1629376"/>
            <a:ext cx="225597" cy="225597"/>
          </a:xfrm>
          <a:prstGeom prst="roundRect">
            <a:avLst/>
          </a:prstGeom>
          <a:solidFill>
            <a:srgbClr val="0374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374B9"/>
              </a:solidFill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72295" y="6291964"/>
            <a:ext cx="369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374B9"/>
                </a:solidFill>
                <a:latin typeface="Verdana"/>
                <a:cs typeface="Verdana"/>
              </a:rPr>
              <a:t>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70"/>
            <a:ext cx="1803085" cy="821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9921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defRPr sz="2000"/>
            </a:lvl3pPr>
            <a:lvl4pPr>
              <a:buFont typeface="Arial" pitchFamily="34" charset="0"/>
              <a:buChar char="•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re 9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rgbClr val="005BAB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42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85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240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7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6737" y="45155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82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25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59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C370E-6FE2-914B-8009-DA759F70A2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1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3020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265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1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913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20647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693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86001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05504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214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1404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9709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10398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1811338"/>
            <a:ext cx="7993062" cy="4425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45" y="1083733"/>
            <a:ext cx="7772400" cy="76764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5B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045" y="1941690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l">
              <a:buSzPct val="150000"/>
              <a:buFont typeface="Arial" pitchFamily="34" charset="0"/>
              <a:buChar char="•"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 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38800" y="6492875"/>
            <a:ext cx="213360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928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2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663" y="230188"/>
            <a:ext cx="7837487" cy="1039812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5"/>
          <p:cNvSpPr/>
          <p:nvPr/>
        </p:nvSpPr>
        <p:spPr>
          <a:xfrm>
            <a:off x="0" y="6381721"/>
            <a:ext cx="7937681" cy="476279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5620869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 algn="r"/>
            <a:endParaRPr lang="en-US" b="1" dirty="0">
              <a:solidFill>
                <a:srgbClr val="FFFFFF"/>
              </a:solidFill>
              <a:cs typeface="Verdana"/>
            </a:endParaRPr>
          </a:p>
        </p:txBody>
      </p:sp>
      <p:sp>
        <p:nvSpPr>
          <p:cNvPr id="18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2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1" y="-1"/>
            <a:ext cx="1466401" cy="66789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823" y="1467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0" r:id="rId5"/>
    <p:sldLayoutId id="2147483731" r:id="rId6"/>
    <p:sldLayoutId id="2147483732" r:id="rId7"/>
    <p:sldLayoutId id="2147483825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eaLnBrk="1" fontAlgn="base" hangingPunct="1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7"/>
          <p:cNvSpPr/>
          <p:nvPr/>
        </p:nvSpPr>
        <p:spPr>
          <a:xfrm flipV="1">
            <a:off x="0" y="-1"/>
            <a:ext cx="8530919" cy="1136386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 Same Side Corner Rectangle 13"/>
          <p:cNvSpPr/>
          <p:nvPr/>
        </p:nvSpPr>
        <p:spPr>
          <a:xfrm rot="16200000">
            <a:off x="5231830" y="2804478"/>
            <a:ext cx="547825" cy="727652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203200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 Side Corner Rectangle 12"/>
          <p:cNvSpPr/>
          <p:nvPr/>
        </p:nvSpPr>
        <p:spPr>
          <a:xfrm rot="5400000">
            <a:off x="484616" y="-369110"/>
            <a:ext cx="894034" cy="1871693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687669" y="6280494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endParaRPr lang="en-US" b="1" dirty="0">
              <a:solidFill>
                <a:srgbClr val="30708E"/>
              </a:solidFill>
              <a:latin typeface="Verdana"/>
              <a:cs typeface="Verdana"/>
            </a:endParaRPr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2" y="234244"/>
            <a:ext cx="1466401" cy="667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7"/>
          <p:cNvSpPr/>
          <p:nvPr userDrawn="1"/>
        </p:nvSpPr>
        <p:spPr>
          <a:xfrm rot="10800000">
            <a:off x="2217329" y="0"/>
            <a:ext cx="6926671" cy="692675"/>
          </a:xfrm>
          <a:prstGeom prst="round1Rect">
            <a:avLst/>
          </a:prstGeom>
          <a:solidFill>
            <a:srgbClr val="307098"/>
          </a:solidFill>
          <a:ln>
            <a:noFill/>
          </a:ln>
          <a:effectLst>
            <a:outerShdw blurRad="40000" dist="23000" dir="1836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 spd="med">
    <p:wipe dir="r"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23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7D7C-36E6-4D70-A6D8-49742D20AFC2}" type="slidenum">
              <a:rPr lang="en-IE" smtClean="0"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714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4DB6-6332-DE47-A727-F70E28B760D5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5111750" y="5229225"/>
            <a:ext cx="4032250" cy="10080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11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April 2018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 smtClean="0">
                <a:cs typeface="+mn-cs"/>
              </a:rPr>
              <a:t>46</a:t>
            </a:r>
            <a:r>
              <a:rPr lang="en-GB" sz="2800" b="1" kern="0" baseline="30000" dirty="0" smtClean="0">
                <a:cs typeface="+mn-cs"/>
              </a:rPr>
              <a:t>th</a:t>
            </a:r>
            <a:r>
              <a:rPr lang="en-GB" sz="2800" b="1" kern="0" dirty="0" smtClean="0">
                <a:cs typeface="+mn-cs"/>
              </a:rPr>
              <a:t> </a:t>
            </a:r>
            <a:r>
              <a:rPr lang="en-GB" sz="2800" b="1" kern="0" dirty="0">
                <a:cs typeface="+mn-cs"/>
              </a:rPr>
              <a:t>IG Meeting </a:t>
            </a:r>
            <a:r>
              <a:rPr lang="en-GB" sz="28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2800" b="1" kern="0" dirty="0">
                <a:solidFill>
                  <a:srgbClr val="264D74"/>
                </a:solidFill>
                <a:cs typeface="+mn-cs"/>
              </a:rPr>
            </a:br>
            <a:r>
              <a:rPr lang="en-GB" sz="28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890" y="911429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039" y="914730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841" y="914730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6265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7. </a:t>
            </a:r>
            <a:r>
              <a:rPr lang="en-GB" sz="2400" b="1" dirty="0" smtClean="0"/>
              <a:t>AOB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90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650149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8. </a:t>
            </a:r>
            <a:r>
              <a:rPr lang="en-GB" sz="2400" b="1" dirty="0" smtClean="0"/>
              <a:t>Calendar of the next meeting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6" y="1367731"/>
            <a:ext cx="464675" cy="228529"/>
          </a:xfrm>
          <a:prstGeom prst="rect">
            <a:avLst/>
          </a:prstGeom>
        </p:spPr>
      </p:pic>
      <p:sp>
        <p:nvSpPr>
          <p:cNvPr id="8" name="5 Rectángulo"/>
          <p:cNvSpPr/>
          <p:nvPr/>
        </p:nvSpPr>
        <p:spPr>
          <a:xfrm>
            <a:off x="575556" y="6036685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IG meeting</a:t>
            </a:r>
            <a:r>
              <a:rPr lang="es-ES" sz="1600" b="1" dirty="0" smtClean="0"/>
              <a:t>: </a:t>
            </a:r>
            <a:r>
              <a:rPr lang="es-ES" sz="1600" b="1" i="1" dirty="0" err="1" smtClean="0"/>
              <a:t>tbd</a:t>
            </a:r>
            <a:r>
              <a:rPr lang="es-ES" sz="1600" i="1" dirty="0" smtClean="0"/>
              <a:t> (</a:t>
            </a:r>
            <a:r>
              <a:rPr lang="es-ES" sz="1600" i="1" dirty="0" err="1" smtClean="0"/>
              <a:t>tentative</a:t>
            </a:r>
            <a:r>
              <a:rPr lang="es-ES" sz="1600" i="1" dirty="0" smtClean="0"/>
              <a:t> date: XX June)</a:t>
            </a:r>
            <a:endParaRPr lang="es-ES" sz="1600" i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380312" y="3044535"/>
            <a:ext cx="432048" cy="1904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SG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380312" y="3339874"/>
            <a:ext cx="504056" cy="2159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IG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380312" y="3653891"/>
            <a:ext cx="504056" cy="21461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RCC</a:t>
            </a:r>
            <a:endParaRPr lang="es-ES" sz="1000" b="1" dirty="0">
              <a:solidFill>
                <a:schemeClr val="tx1"/>
              </a:solidFill>
            </a:endParaRPr>
          </a:p>
        </p:txBody>
      </p:sp>
      <p:sp>
        <p:nvSpPr>
          <p:cNvPr id="13" name="Marcador de pie de página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51" y="1285479"/>
            <a:ext cx="6408712" cy="227036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72" y="3435511"/>
            <a:ext cx="6665015" cy="26011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35" y="3576200"/>
            <a:ext cx="397755" cy="2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623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043608" y="296733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 you for your participation</a:t>
            </a:r>
            <a:endParaRPr lang="es-ES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899592" y="1628800"/>
            <a:ext cx="69847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4C91ACA-1C80-4EF1-B622-64D3C00CF61A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4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5324" y="464278"/>
            <a:ext cx="7837487" cy="607765"/>
          </a:xfrm>
        </p:spPr>
        <p:txBody>
          <a:bodyPr lIns="0" tIns="0" rIns="0" bIns="0" anchor="b" anchorCtr="0"/>
          <a:lstStyle/>
          <a:p>
            <a:pPr algn="ctr"/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EF8C7C56-833D-49D8-A5E1-C9F16BFB79A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81" y="1072043"/>
            <a:ext cx="4952104" cy="53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7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2. </a:t>
            </a:r>
            <a:r>
              <a:rPr lang="en-GB" sz="2400" b="1" dirty="0"/>
              <a:t>WP First target: use of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583446" y="1226369"/>
            <a:ext cx="762537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/>
              <a:t>2.1. CMP potential for further </a:t>
            </a:r>
            <a:r>
              <a:rPr lang="en-GB" b="1" u="sng" dirty="0" smtClean="0"/>
              <a:t>coordination: the </a:t>
            </a:r>
            <a:r>
              <a:rPr lang="en-GB" b="1" u="sng" smtClean="0"/>
              <a:t>way forward</a:t>
            </a: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s-ES" sz="1600" dirty="0" smtClean="0"/>
          </a:p>
          <a:p>
            <a:endParaRPr lang="es-ES" sz="1600" dirty="0"/>
          </a:p>
          <a:p>
            <a:endParaRPr lang="es-ES" sz="1600" dirty="0" smtClean="0"/>
          </a:p>
          <a:p>
            <a:endParaRPr lang="es-ES" sz="1600" dirty="0" smtClean="0"/>
          </a:p>
          <a:p>
            <a:pPr lvl="2"/>
            <a:endParaRPr lang="es-ES" sz="1600" dirty="0" smtClean="0"/>
          </a:p>
          <a:p>
            <a:r>
              <a:rPr lang="es-ES" sz="1600" dirty="0"/>
              <a:t>	</a:t>
            </a:r>
          </a:p>
          <a:p>
            <a:endParaRPr lang="es-ES" sz="1600" dirty="0" smtClean="0"/>
          </a:p>
          <a:p>
            <a:endParaRPr lang="es-ES" sz="1200" dirty="0"/>
          </a:p>
          <a:p>
            <a:pPr lvl="1"/>
            <a:endParaRPr lang="en-GB" b="1" u="sng" dirty="0" smtClean="0"/>
          </a:p>
          <a:p>
            <a:pPr lvl="1"/>
            <a:endParaRPr lang="en-GB" b="1" u="sng" dirty="0"/>
          </a:p>
          <a:p>
            <a:pPr lvl="1"/>
            <a:endParaRPr lang="en-GB" b="1" u="sng" dirty="0" smtClean="0"/>
          </a:p>
          <a:p>
            <a:pPr lvl="1"/>
            <a:endParaRPr lang="en-GB" sz="1400" b="1" u="sng" dirty="0"/>
          </a:p>
          <a:p>
            <a:pPr lvl="1"/>
            <a:endParaRPr lang="es-ES" sz="1600" dirty="0"/>
          </a:p>
          <a:p>
            <a:pPr algn="just"/>
            <a:endParaRPr lang="en-US" sz="16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39855"/>
              </p:ext>
            </p:extLst>
          </p:nvPr>
        </p:nvGraphicFramePr>
        <p:xfrm>
          <a:off x="583445" y="1760623"/>
          <a:ext cx="7136999" cy="3382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6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2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ES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</a:rPr>
                        <a:t>way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 forward </a:t>
                      </a:r>
                      <a:r>
                        <a:rPr lang="es-ES" sz="1800" b="1" dirty="0" err="1" smtClean="0">
                          <a:solidFill>
                            <a:schemeClr val="tx1"/>
                          </a:solidFill>
                        </a:rPr>
                        <a:t>agreed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b="1" baseline="0" dirty="0" err="1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800" b="1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45th IG </a:t>
                      </a:r>
                      <a:r>
                        <a:rPr lang="es-ES" sz="1800" b="1" baseline="0" dirty="0" err="1" smtClean="0">
                          <a:solidFill>
                            <a:schemeClr val="tx1"/>
                          </a:solidFill>
                        </a:rPr>
                        <a:t>held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ES" sz="1800" b="1" baseline="0" dirty="0" err="1" smtClean="0">
                          <a:solidFill>
                            <a:schemeClr val="tx1"/>
                          </a:solidFill>
                        </a:rPr>
                        <a:t>February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2018</a:t>
                      </a:r>
                      <a:endParaRPr lang="en-GB" sz="1800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RCC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agreed on asking TSOs: 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indent="-171450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VIP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Pirineos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: analyzing (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backtesting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 what had happened in the auctions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t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hree simulations: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first, following French rules in both sides; second, following Spanish rules in both sides; and third, with any possible improvement TSO can suggest. 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171450" lvl="0" indent="-17145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  <a:tab pos="533400" algn="l"/>
                        </a:tabLs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VIP </a:t>
                      </a:r>
                      <a:r>
                        <a:rPr lang="en-US" sz="1000" b="1" kern="12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Iberico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: Since LT UIOLI mechanism must be developed in Portugal, analyzing historical flows and LT bookings at both sides in order to decide how to proceed.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457200" algn="l"/>
                          <a:tab pos="533400" algn="l"/>
                        </a:tabLs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ACER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is 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invited to give their criteria on how it must be applied the LT UIOLI mechanism across Europe. 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es-ES" sz="10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63637" marR="6363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76752" y="4937147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information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TSOs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604394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3. </a:t>
            </a:r>
            <a:r>
              <a:rPr lang="en-GB" sz="2400" b="1" dirty="0" smtClean="0"/>
              <a:t>WP Second target: balancing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771794" y="1340768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Aim: Assessing </a:t>
            </a:r>
            <a:r>
              <a:rPr lang="en-US" dirty="0"/>
              <a:t>and drawing learnings from the implementation of the balancing NC in the three countries of the </a:t>
            </a:r>
            <a:r>
              <a:rPr lang="en-US" dirty="0" smtClean="0"/>
              <a:t>Region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 address this report is essential </a:t>
            </a:r>
            <a:r>
              <a:rPr lang="en-US" b="1" dirty="0" smtClean="0"/>
              <a:t>to have homogenous and comparable information</a:t>
            </a:r>
            <a:r>
              <a:rPr lang="en-US" dirty="0" smtClean="0"/>
              <a:t> from the three countries of chapters 2 and 3 (description of the regimes and follow-up of the functioning (data since the entry into force)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Information received until now does not stick to the requested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issues have been underlined and complete information has been requested by email </a:t>
            </a:r>
            <a:r>
              <a:rPr lang="en-US" smtClean="0"/>
              <a:t>since December without </a:t>
            </a:r>
            <a:r>
              <a:rPr lang="en-US" dirty="0" smtClean="0"/>
              <a:t>success.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way forward?</a:t>
            </a:r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Rectángulo 6"/>
          <p:cNvSpPr/>
          <p:nvPr/>
        </p:nvSpPr>
        <p:spPr>
          <a:xfrm>
            <a:off x="1157226" y="5693732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discussion</a:t>
            </a:r>
            <a:r>
              <a:rPr lang="es-ES" b="1" dirty="0" smtClean="0"/>
              <a:t> </a:t>
            </a:r>
            <a:r>
              <a:rPr lang="es-ES" b="1" dirty="0" err="1" smtClean="0"/>
              <a:t>by</a:t>
            </a:r>
            <a:r>
              <a:rPr lang="es-ES" b="1" dirty="0" smtClean="0"/>
              <a:t> </a:t>
            </a:r>
            <a:r>
              <a:rPr lang="es-ES" b="1" dirty="0" err="1" smtClean="0"/>
              <a:t>NRAs</a:t>
            </a:r>
            <a:r>
              <a:rPr lang="es-ES" b="1" dirty="0" smtClean="0"/>
              <a:t> and </a:t>
            </a:r>
            <a:r>
              <a:rPr lang="es-ES" b="1" dirty="0" err="1" smtClean="0"/>
              <a:t>TSOs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46380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67544" y="884985"/>
            <a:ext cx="75608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dirty="0" smtClean="0">
              <a:ea typeface="Arial Unicode MS" pitchFamily="34" charset="-128"/>
            </a:endParaRPr>
          </a:p>
          <a:p>
            <a:pPr lvl="1"/>
            <a:endParaRPr lang="en-GB" b="1" u="sng" dirty="0" smtClean="0"/>
          </a:p>
          <a:p>
            <a:pPr lvl="1"/>
            <a:r>
              <a:rPr lang="en-GB" b="1" u="sng" dirty="0" smtClean="0"/>
              <a:t>4.1</a:t>
            </a:r>
            <a:r>
              <a:rPr lang="en-GB" b="1" u="sng" dirty="0"/>
              <a:t>. Iberia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NRAs)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  <a:ea typeface="Arial Unicode MS" pitchFamily="34" charset="-128"/>
            </a:endParaRPr>
          </a:p>
          <a:p>
            <a:endParaRPr lang="en-US" dirty="0" smtClean="0">
              <a:ea typeface="Arial Unicode MS" pitchFamily="34" charset="-128"/>
            </a:endParaRPr>
          </a:p>
          <a:p>
            <a:endParaRPr lang="pt-BR" i="1" dirty="0" smtClean="0">
              <a:ea typeface="Arial Unicode MS" pitchFamily="34" charset="-128"/>
            </a:endParaRPr>
          </a:p>
          <a:p>
            <a:endParaRPr lang="pt-BR" i="1" dirty="0" smtClean="0">
              <a:ea typeface="Arial Unicode MS" pitchFamily="34" charset="-128"/>
            </a:endParaRPr>
          </a:p>
          <a:p>
            <a:pPr lvl="1"/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27364" y="3036296"/>
            <a:ext cx="6645959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State</a:t>
            </a:r>
            <a:r>
              <a:rPr lang="es-ES" b="1" dirty="0" smtClean="0"/>
              <a:t> of </a:t>
            </a:r>
            <a:r>
              <a:rPr lang="es-ES" b="1" dirty="0" err="1" smtClean="0"/>
              <a:t>play</a:t>
            </a:r>
            <a:r>
              <a:rPr lang="es-ES" b="1" dirty="0" smtClean="0"/>
              <a:t> and </a:t>
            </a:r>
            <a:r>
              <a:rPr lang="es-ES" b="1" dirty="0" err="1" smtClean="0"/>
              <a:t>way</a:t>
            </a:r>
            <a:r>
              <a:rPr lang="es-ES" b="1" dirty="0" smtClean="0"/>
              <a:t> forward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981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4. </a:t>
            </a:r>
            <a:r>
              <a:rPr lang="en-GB" sz="2400" b="1" dirty="0" smtClean="0"/>
              <a:t>WP Third target: Market integration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521804" y="1529207"/>
            <a:ext cx="78666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NRAs 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/>
            <a:r>
              <a:rPr lang="en-GB" dirty="0" smtClean="0"/>
              <a:t>i) Follow-up of gas prices SGRI hubs vs. neighbouring hubs </a:t>
            </a:r>
          </a:p>
          <a:p>
            <a:pPr lvl="1"/>
            <a:endParaRPr lang="en-GB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1400" dirty="0"/>
              <a:t>Evolution of prices D+1 </a:t>
            </a:r>
            <a:r>
              <a:rPr lang="en-GB" sz="1400" dirty="0" smtClean="0"/>
              <a:t>(</a:t>
            </a:r>
            <a:r>
              <a:rPr lang="en-GB" sz="1400" smtClean="0"/>
              <a:t>1</a:t>
            </a:r>
            <a:r>
              <a:rPr lang="en-GB" sz="1400" baseline="30000" smtClean="0"/>
              <a:t>st</a:t>
            </a:r>
            <a:r>
              <a:rPr lang="en-GB" sz="1400" smtClean="0"/>
              <a:t> October </a:t>
            </a:r>
            <a:r>
              <a:rPr lang="en-GB" sz="1400" dirty="0" smtClean="0"/>
              <a:t>2017- 8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April 2018) </a:t>
            </a:r>
            <a:endParaRPr lang="en-GB" sz="1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Imagen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6" y="2946146"/>
            <a:ext cx="8201277" cy="343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543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82663" y="771525"/>
            <a:ext cx="7837487" cy="353219"/>
          </a:xfrm>
        </p:spPr>
        <p:txBody>
          <a:bodyPr/>
          <a:lstStyle/>
          <a:p>
            <a:pPr lvl="0"/>
            <a:r>
              <a:rPr lang="en-US" sz="2400" b="1" dirty="0"/>
              <a:t>4. </a:t>
            </a:r>
            <a:r>
              <a:rPr lang="en-GB" sz="2400" b="1" dirty="0"/>
              <a:t>WP Third target: Market integration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71218" y="1250558"/>
            <a:ext cx="7940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b="1" u="sng" dirty="0"/>
              <a:t>4.2. France: gas prices and internal congestions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CRE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and TSOs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dirty="0"/>
              <a:t>ii) Update on the creation of a single gas market area in France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5544" y="3097201"/>
            <a:ext cx="7611752" cy="161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dirty="0" smtClean="0">
                <a:solidFill>
                  <a:schemeClr val="tx1"/>
                </a:solidFill>
              </a:rPr>
              <a:t>Presentation on merge of market areas in France: congestion management, balancing, locational/spread products….</a:t>
            </a:r>
          </a:p>
          <a:p>
            <a:pPr lvl="1" algn="ctr"/>
            <a:r>
              <a:rPr lang="en-US" sz="2000" b="1" dirty="0" smtClean="0">
                <a:solidFill>
                  <a:schemeClr val="bg1"/>
                </a:solidFill>
              </a:rPr>
              <a:t>(for information by CRE)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3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5. </a:t>
            </a:r>
            <a:r>
              <a:rPr lang="en-GB" sz="2400" b="1" dirty="0" smtClean="0"/>
              <a:t>WP Fourth target: Infrastructures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412365" y="785683"/>
            <a:ext cx="72789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GB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5.1. Update </a:t>
            </a:r>
            <a:r>
              <a:rPr lang="en-GB" b="1" dirty="0"/>
              <a:t>on </a:t>
            </a:r>
            <a:r>
              <a:rPr lang="en-GB" b="1" dirty="0" smtClean="0"/>
              <a:t>infrastructures development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</a:p>
          <a:p>
            <a:pPr lvl="1"/>
            <a:endParaRPr lang="en-GB" b="1" u="sng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3"/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b="1" u="sng" dirty="0"/>
          </a:p>
          <a:p>
            <a:pPr lvl="1"/>
            <a:r>
              <a:rPr lang="en-GB" b="1" u="sng" dirty="0" smtClean="0"/>
              <a:t> </a:t>
            </a:r>
            <a:endParaRPr lang="es-ES" b="1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12365" y="3493938"/>
            <a:ext cx="7611752" cy="873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600" b="1" dirty="0" smtClean="0">
                <a:solidFill>
                  <a:schemeClr val="tx1"/>
                </a:solidFill>
              </a:rPr>
              <a:t>Update on STEP project</a:t>
            </a:r>
          </a:p>
          <a:p>
            <a:pPr lvl="1" algn="ctr"/>
            <a:r>
              <a:rPr lang="en-US" sz="2000" b="1" dirty="0" smtClean="0">
                <a:solidFill>
                  <a:schemeClr val="bg1"/>
                </a:solidFill>
              </a:rPr>
              <a:t>(for information by TSOs and NRAs)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79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899592" y="84503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6. </a:t>
            </a:r>
            <a:r>
              <a:rPr lang="en-GB" sz="2400" b="1" dirty="0" smtClean="0"/>
              <a:t>WP Fifth target: Pending issues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7" name="4 Rectángulo"/>
          <p:cNvSpPr/>
          <p:nvPr/>
        </p:nvSpPr>
        <p:spPr>
          <a:xfrm>
            <a:off x="781262" y="1335299"/>
            <a:ext cx="7967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smtClean="0"/>
              <a:t>6.1. Follow-up on the OSBB functioning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(for </a:t>
            </a: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information by </a:t>
            </a:r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TSOs)</a:t>
            </a:r>
            <a:endParaRPr lang="en-GB" b="1" u="sng" dirty="0"/>
          </a:p>
          <a:p>
            <a:pPr lvl="2" algn="just"/>
            <a:r>
              <a:rPr lang="en-US" dirty="0" smtClean="0">
                <a:ea typeface="Arial Unicode MS" pitchFamily="34" charset="-128"/>
              </a:rPr>
              <a:t> </a:t>
            </a:r>
            <a:endParaRPr lang="en-US" dirty="0">
              <a:ea typeface="Arial Unicode MS" pitchFamily="34" charset="-128"/>
            </a:endParaRPr>
          </a:p>
          <a:p>
            <a:pPr algn="just"/>
            <a:endParaRPr lang="en-US" dirty="0">
              <a:solidFill>
                <a:srgbClr val="FF0000"/>
              </a:solidFill>
              <a:ea typeface="Arial Unicode MS" pitchFamily="34" charset="-128"/>
            </a:endParaRP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781262" y="2460212"/>
            <a:ext cx="7527435" cy="1107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1600" b="1" dirty="0" smtClean="0">
              <a:solidFill>
                <a:schemeClr val="tx1"/>
              </a:solidFill>
              <a:ea typeface="Arial Unicode MS" pitchFamily="34" charset="-128"/>
            </a:endParaRPr>
          </a:p>
          <a:p>
            <a:pPr lvl="2"/>
            <a:r>
              <a:rPr lang="en-US" sz="1600" b="1" dirty="0" smtClean="0">
                <a:solidFill>
                  <a:schemeClr val="tx1"/>
                </a:solidFill>
                <a:ea typeface="Arial Unicode MS" pitchFamily="34" charset="-128"/>
              </a:rPr>
              <a:t>Results of the application of the mechanism until now: OS in march 2018</a:t>
            </a:r>
          </a:p>
          <a:p>
            <a:pPr lvl="2"/>
            <a:endParaRPr lang="en-US" sz="1600" dirty="0" smtClean="0">
              <a:solidFill>
                <a:schemeClr val="tx1"/>
              </a:solidFill>
              <a:ea typeface="Arial Unicode MS" pitchFamily="34" charset="-128"/>
            </a:endParaRPr>
          </a:p>
          <a:p>
            <a:pPr lvl="2" algn="ctr"/>
            <a:r>
              <a:rPr lang="en-US" b="1" dirty="0">
                <a:solidFill>
                  <a:schemeClr val="bg1"/>
                </a:solidFill>
              </a:rPr>
              <a:t>(for information by </a:t>
            </a:r>
            <a:r>
              <a:rPr lang="en-US" b="1" dirty="0" smtClean="0">
                <a:solidFill>
                  <a:schemeClr val="bg1"/>
                </a:solidFill>
              </a:rPr>
              <a:t>TSOs)</a:t>
            </a:r>
            <a:endParaRPr lang="en-US" b="1" dirty="0">
              <a:solidFill>
                <a:schemeClr val="bg1"/>
              </a:solidFill>
            </a:endParaRPr>
          </a:p>
          <a:p>
            <a:pPr lvl="2"/>
            <a:r>
              <a:rPr lang="en-US" sz="1600" dirty="0" smtClean="0">
                <a:solidFill>
                  <a:schemeClr val="tx1"/>
                </a:solidFill>
                <a:ea typeface="Arial Unicode MS" pitchFamily="34" charset="-128"/>
              </a:rPr>
              <a:t> </a:t>
            </a:r>
            <a:endParaRPr lang="en-US" sz="1600" dirty="0">
              <a:solidFill>
                <a:schemeClr val="tx1"/>
              </a:solidFill>
              <a:ea typeface="Arial Unicode MS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fld id="{30945E9D-CBB1-4B9E-B385-030F1D8B0B9C}" type="slidenum">
              <a:rPr lang="en-US" sz="120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671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R new presentation template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70C0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AC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_Abstract xmlns="985daa2e-53d8-4475-82b8-9c7d25324e34" xsi:nil="true"/>
    <_dlc_DocId xmlns="985daa2e-53d8-4475-82b8-9c7d25324e34">ACER-2018-78365</_dlc_DocId>
    <_dlc_DocIdUrl xmlns="985daa2e-53d8-4475-82b8-9c7d25324e34">
      <Url>https://extranet.acer.europa.eu/Events/46th-IG-Meeting/_layouts/15/DocIdRedir.aspx?ID=ACER-2018-78365</Url>
      <Description>ACER-2018-78365</Description>
    </_dlc_DocIdUrl>
    <AcerDocumentName xmlns="bbdd2620-fee0-4c81-b00f-4f096a667fcc">0 - 46th IG_Meeting guide_v1.pptx</AcerDocumentNam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ED2949E55B49AF3CD1FCEF2BC098" ma:contentTypeVersion="27" ma:contentTypeDescription="Create a new document." ma:contentTypeScope="" ma:versionID="b295c0a30c98fdb12bbc2784a6e8e82c">
  <xsd:schema xmlns:xsd="http://www.w3.org/2001/XMLSchema" xmlns:xs="http://www.w3.org/2001/XMLSchema" xmlns:p="http://schemas.microsoft.com/office/2006/metadata/properties" xmlns:ns2="985daa2e-53d8-4475-82b8-9c7d25324e34" xmlns:ns3="bbdd2620-fee0-4c81-b00f-4f096a667fcc" targetNamespace="http://schemas.microsoft.com/office/2006/metadata/properties" ma:root="true" ma:fieldsID="986bacee60f749283118b3f92f45b680" ns2:_="" ns3:_="">
    <xsd:import namespace="985daa2e-53d8-4475-82b8-9c7d25324e34"/>
    <xsd:import namespace="bbdd2620-fee0-4c81-b00f-4f096a667f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d2620-fee0-4c81-b00f-4f096a667fc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58E53D-22EB-4D1B-9036-37980DC166E9}"/>
</file>

<file path=customXml/itemProps2.xml><?xml version="1.0" encoding="utf-8"?>
<ds:datastoreItem xmlns:ds="http://schemas.openxmlformats.org/officeDocument/2006/customXml" ds:itemID="{1DB85DC0-3A67-4923-AE23-C9A2A2BE6C8A}"/>
</file>

<file path=customXml/itemProps3.xml><?xml version="1.0" encoding="utf-8"?>
<ds:datastoreItem xmlns:ds="http://schemas.openxmlformats.org/officeDocument/2006/customXml" ds:itemID="{BA499A92-D434-498F-B1BE-D08B70EC97A9}"/>
</file>

<file path=customXml/itemProps4.xml><?xml version="1.0" encoding="utf-8"?>
<ds:datastoreItem xmlns:ds="http://schemas.openxmlformats.org/officeDocument/2006/customXml" ds:itemID="{D8029942-2FB1-4DEA-9C6F-B21E65C16885}"/>
</file>

<file path=docProps/app.xml><?xml version="1.0" encoding="utf-8"?>
<Properties xmlns="http://schemas.openxmlformats.org/officeDocument/2006/extended-properties" xmlns:vt="http://schemas.openxmlformats.org/officeDocument/2006/docPropsVTypes">
  <Template>ACER new presentation template</Template>
  <TotalTime>1878</TotalTime>
  <Words>388</Words>
  <Application>Microsoft Office PowerPoint</Application>
  <PresentationFormat>Presentación en pantalla (4:3)</PresentationFormat>
  <Paragraphs>111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12</vt:i4>
      </vt:variant>
    </vt:vector>
  </HeadingPairs>
  <TitlesOfParts>
    <vt:vector size="26" baseType="lpstr">
      <vt:lpstr>ＭＳ Ｐゴシック</vt:lpstr>
      <vt:lpstr>Arial</vt:lpstr>
      <vt:lpstr>Arial Unicode MS</vt:lpstr>
      <vt:lpstr>Calibri</vt:lpstr>
      <vt:lpstr>Trebuchet MS</vt:lpstr>
      <vt:lpstr>Verdana</vt:lpstr>
      <vt:lpstr>Wingdings</vt:lpstr>
      <vt:lpstr>ACER new presentation template</vt:lpstr>
      <vt:lpstr>Custom Design</vt:lpstr>
      <vt:lpstr>Office Theme</vt:lpstr>
      <vt:lpstr>ACER</vt:lpstr>
      <vt:lpstr>1_ACER</vt:lpstr>
      <vt:lpstr>1_Custom Design</vt:lpstr>
      <vt:lpstr>1_Office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4. WP Third target: Market integration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wholesale market functioning - for Madrid forum</dc:title>
  <dc:creator>Claire CAMUS (ACER)</dc:creator>
  <cp:lastModifiedBy>Alonso Borrego, Nuria</cp:lastModifiedBy>
  <cp:revision>576</cp:revision>
  <cp:lastPrinted>2017-09-12T10:38:10Z</cp:lastPrinted>
  <dcterms:created xsi:type="dcterms:W3CDTF">2011-11-28T15:46:36Z</dcterms:created>
  <dcterms:modified xsi:type="dcterms:W3CDTF">2018-04-10T06:56:09Z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0x0101005E2DED2949E55B49AF3CD1FCEF2BC098</vt:lpwstr>
  </property>
  <property fmtid="{D5CDD505-2E9C-101B-9397-08002B2CF9AE}" pid="3" name="_dlc_DocIdItemGuid">
    <vt:lpwstr>12267053-a4cd-437e-951f-07562209d04f</vt:lpwstr>
  </property>
</Properties>
</file>